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6" r:id="rId5"/>
    <p:sldId id="308" r:id="rId6"/>
    <p:sldId id="318" r:id="rId7"/>
    <p:sldId id="309" r:id="rId8"/>
    <p:sldId id="310" r:id="rId9"/>
    <p:sldId id="311" r:id="rId10"/>
    <p:sldId id="315" r:id="rId11"/>
    <p:sldId id="312" r:id="rId12"/>
    <p:sldId id="313" r:id="rId13"/>
    <p:sldId id="314" r:id="rId14"/>
    <p:sldId id="316" r:id="rId15"/>
    <p:sldId id="317" r:id="rId16"/>
    <p:sldId id="319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0D87-A058-41BC-B628-951D113E4000}" type="datetimeFigureOut">
              <a:rPr lang="es-ES" smtClean="0"/>
              <a:t>16/06/2022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D957-6418-4247-965A-E9AC6F85B6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5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48C3-5470-49F0-A6A8-81A4E098E8AA}" type="datetimeFigureOut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EDEC-BB94-4EA8-9F33-1F68F3F7AC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046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76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104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938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71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93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95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864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9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1149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98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78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438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73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33FA3-C322-486D-9525-F5C2A402577E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6DD3D-1007-4431-9B0E-8A3D13A682CF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C3E3C-5F33-4F97-B210-E9727AA57220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E1951-676F-4919-8708-D1CBCB74B51D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B6680-7098-44B7-83E1-5EBD657592DE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541C9-2B34-4DE7-8BD0-64853908EC78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05853-737B-419B-88D6-378BF02A9277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EB8EEA-5D2E-4A84-A0FE-A16B020ED21B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6C614E-8FE0-47DD-82B6-EBC4EC8CFF78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395992-2030-4B1D-B418-D498AFCFA3BC}" type="datetime1">
              <a:rPr lang="es-ES" noProof="0" smtClean="0"/>
              <a:t>16/06/2022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ángulo 23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990147" cy="3494791"/>
          </a:xfrm>
        </p:spPr>
        <p:txBody>
          <a:bodyPr rtlCol="0">
            <a:no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 DE ACTIVIDADES AMPA ESCOLAPIAS CARABANCHEL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652408"/>
          </a:xfrm>
        </p:spPr>
        <p:txBody>
          <a:bodyPr rtlCol="0">
            <a:normAutofit/>
          </a:bodyPr>
          <a:lstStyle/>
          <a:p>
            <a:pPr algn="ctr" rtl="0"/>
            <a:r>
              <a:rPr lang="es-ES" b="1" dirty="0"/>
              <a:t>Curso 2021/2022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A3CFF8D-0375-4B37-A21A-07005D0C0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25" y="5227334"/>
            <a:ext cx="1769364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SORTEO DE CESTAS NAVIDEÑAS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4" y="2054673"/>
            <a:ext cx="4921135" cy="377543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Hemos querido compartir con todas las familias socias la ilusión de la Navidad de una forma especial, y premiar la fidelidad y el compromiso de todas las familias que, un año más, siguen colaborando con la Asociación, así como de las familias que empiezan su andadura en el colegio y se animan a colaborar con nosotros. </a:t>
            </a:r>
          </a:p>
          <a:p>
            <a:pPr marL="0" indent="0" algn="just">
              <a:buNone/>
            </a:pPr>
            <a:r>
              <a:rPr lang="es-ES" dirty="0"/>
              <a:t>Por ello, desde el AMPA se realizó el sorteo de 5 CESTAS DE NAVIDAD con un gran surtido de productos de primera calidad.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pic>
        <p:nvPicPr>
          <p:cNvPr id="6146" name="Imagen 9" descr="Imagen que contiene interior, tabla, computadora, papel&#10;&#10;Descripción generada automáticamente">
            <a:extLst>
              <a:ext uri="{FF2B5EF4-FFF2-40B4-BE49-F238E27FC236}">
                <a16:creationId xmlns:a16="http://schemas.microsoft.com/office/drawing/2014/main" xmlns="" id="{401CDE7F-E982-479B-A56B-AA5B3448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" y="1953260"/>
            <a:ext cx="2914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n 14">
            <a:extLst>
              <a:ext uri="{FF2B5EF4-FFF2-40B4-BE49-F238E27FC236}">
                <a16:creationId xmlns:a16="http://schemas.microsoft.com/office/drawing/2014/main" xmlns="" id="{E82CC0A8-7553-472C-8CB8-185D0A9E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08" y="3353827"/>
            <a:ext cx="2876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894314C-FC13-4700-ABB0-F989D5FF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A07EFB-268E-431E-AECF-F13C2D70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6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entury Schoolbook" panose="02040604050505020304" pitchFamily="18" charset="0"/>
                <a:cs typeface="Calibri" panose="020F0502020204030204" pitchFamily="34" charset="0"/>
              </a:rPr>
              <a:t> 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AB4438-3F2B-44B3-BFBC-8A6B219B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60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sz="4000" dirty="0"/>
              <a:t>SORTEO CLAUSURA 150 ANIVERSARIO DEL COLEGIO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5" y="2226593"/>
            <a:ext cx="4921135" cy="377543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Con el fin de celebrar la clausura de las celebraciones por el 150 aniversario del Colegio, y para premiar a todas las familias que siguen colaborando de manera voluntaria con nuestra Asociación, realizamos el 13 de mayo el sorteo de </a:t>
            </a:r>
            <a:r>
              <a:rPr lang="es-ES" b="1" dirty="0"/>
              <a:t>15 premios </a:t>
            </a:r>
            <a:r>
              <a:rPr lang="es-ES" dirty="0"/>
              <a:t>en tarjetas regalo por valor de </a:t>
            </a:r>
            <a:r>
              <a:rPr lang="es-ES" b="1" dirty="0"/>
              <a:t>30 euros </a:t>
            </a:r>
            <a:r>
              <a:rPr lang="es-ES" dirty="0"/>
              <a:t>cada una. </a:t>
            </a:r>
          </a:p>
          <a:p>
            <a:pPr marL="0" indent="0" algn="just">
              <a:buNone/>
            </a:pPr>
            <a:r>
              <a:rPr lang="es-ES" dirty="0"/>
              <a:t>Cada familia agraciada puede canjear dicha tarjeta en cualquiera de los establecimientos colaboradores de nuestra Asociación.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894314C-FC13-4700-ABB0-F989D5FF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AB4438-3F2B-44B3-BFBC-8A6B219B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E96D50-8F92-4C54-9AF4-C011FEC7F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35" y="2398101"/>
            <a:ext cx="5197475" cy="3432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003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sz="4000" dirty="0"/>
              <a:t>GRADUACIÓN BACHILLERATO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5" y="2226593"/>
            <a:ext cx="4921135" cy="377543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Un año más, el AMPA ha colaborado en la compra de bebidas y aperitivos para compartir con las familias al finalizar el acto de graduación, así como en la decoración para la celebración en el Colegio.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894314C-FC13-4700-ABB0-F989D5FF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AB4438-3F2B-44B3-BFBC-8A6B219B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Picture 2" descr="Resultado de imagen de dibujos graduacion bachillerato">
            <a:extLst>
              <a:ext uri="{FF2B5EF4-FFF2-40B4-BE49-F238E27FC236}">
                <a16:creationId xmlns:a16="http://schemas.microsoft.com/office/drawing/2014/main" xmlns="" id="{6442C487-2EA0-4BF9-B119-FBD211FC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02" y="4551271"/>
            <a:ext cx="1774688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FD5B4180-0A97-4B85-8CE2-5B09CF65C2C8}"/>
              </a:ext>
            </a:extLst>
          </p:cNvPr>
          <p:cNvGrpSpPr/>
          <p:nvPr/>
        </p:nvGrpSpPr>
        <p:grpSpPr>
          <a:xfrm>
            <a:off x="545355" y="2023963"/>
            <a:ext cx="4294090" cy="3257318"/>
            <a:chOff x="545355" y="2023963"/>
            <a:chExt cx="4294090" cy="325731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2DE28911-2FCA-44CD-B71F-2180C70B5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55" y="2023963"/>
              <a:ext cx="4294090" cy="325731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62B60AFE-EEF1-459C-8C59-22241C69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18" y="4244805"/>
              <a:ext cx="883027" cy="81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97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894314C-FC13-4700-ABB0-F989D5FF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AB4438-3F2B-44B3-BFBC-8A6B219B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83068F4C-1F9C-4AE9-8618-61A4EBCD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0145"/>
            <a:ext cx="10058400" cy="1450757"/>
          </a:xfrm>
        </p:spPr>
        <p:txBody>
          <a:bodyPr/>
          <a:lstStyle/>
          <a:p>
            <a:pPr algn="ctr"/>
            <a:r>
              <a:rPr lang="es-ES" dirty="0"/>
              <a:t>¡GRACIAS POR COLABORAR!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7823510-38C1-4D8B-8434-05B8FB34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4" y="2023963"/>
            <a:ext cx="7393091" cy="42959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8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es-ES" dirty="0"/>
              <a:t>VUELTA A LA NORMALIDAD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D0EAB4DE-9AAB-451D-A399-65D57E1E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4" y="2108201"/>
            <a:ext cx="4921135" cy="3760891"/>
          </a:xfrm>
        </p:spPr>
        <p:txBody>
          <a:bodyPr/>
          <a:lstStyle/>
          <a:p>
            <a:pPr algn="just"/>
            <a:r>
              <a:rPr lang="es-ES" dirty="0"/>
              <a:t>Tras el curso 20-21, que supuso un gran cambio para todos, volvemos de nuevo a retomar cierta normalidad en nuestro Colegio. Desde el AMPA volvemos con todas las ganas e ilusión ante esta  nueva oportunidad por estar cerca de nuestros familias y alumnos.</a:t>
            </a:r>
          </a:p>
          <a:p>
            <a:pPr algn="just"/>
            <a:r>
              <a:rPr lang="es-ES" dirty="0"/>
              <a:t>Y siempre </a:t>
            </a:r>
            <a:r>
              <a:rPr lang="es-ES" b="1" dirty="0"/>
              <a:t>SUMANDO SONRISAS</a:t>
            </a:r>
            <a:r>
              <a:rPr lang="es-ES" dirty="0"/>
              <a:t>, como el lema del Colegio nos ha enseñado este año.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DCF963E-F1E5-46CB-956E-A67B27E8D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66" y="2279491"/>
            <a:ext cx="5381665" cy="37608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9307A6C-00EA-48BA-BB91-C72B19C86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SER SOCIO TIENE VENTAJAS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4EB6F28-8925-4FC9-ABE8-F42C61D6D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A4F2BAE-D8CE-4CA1-A8AF-04F61B90A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12" y="2371352"/>
            <a:ext cx="5742479" cy="3630676"/>
          </a:xfrm>
          <a:prstGeom prst="rect">
            <a:avLst/>
          </a:prstGeom>
        </p:spPr>
      </p:pic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xmlns="" id="{BF0398CD-F387-45A8-83D8-488E9A90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773" y="3614535"/>
            <a:ext cx="4921135" cy="1144309"/>
          </a:xfrm>
        </p:spPr>
        <p:txBody>
          <a:bodyPr/>
          <a:lstStyle/>
          <a:p>
            <a:pPr algn="just"/>
            <a:r>
              <a:rPr lang="es-ES" dirty="0"/>
              <a:t>Todas las familias socias del AMPA se benefician de un descuento de 5€ por alumno en las excursiones.</a:t>
            </a:r>
          </a:p>
        </p:txBody>
      </p:sp>
    </p:spTree>
    <p:extLst>
      <p:ext uri="{BB962C8B-B14F-4D97-AF65-F5344CB8AC3E}">
        <p14:creationId xmlns:p14="http://schemas.microsoft.com/office/powerpoint/2010/main" val="253252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ESTABLECIMIENTOS COLABORADORES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EC212EAA-488E-45C2-B7BE-D3AEF8F3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09" y="3022611"/>
            <a:ext cx="3696543" cy="21451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4" y="2745520"/>
            <a:ext cx="4921135" cy="2699326"/>
          </a:xfrm>
        </p:spPr>
        <p:txBody>
          <a:bodyPr/>
          <a:lstStyle/>
          <a:p>
            <a:pPr algn="just"/>
            <a:r>
              <a:rPr lang="es-ES" b="1" dirty="0"/>
              <a:t>SUMAMOS </a:t>
            </a:r>
            <a:r>
              <a:rPr lang="es-ES" dirty="0"/>
              <a:t> nuevos comercios colaboradores a la Asociación.</a:t>
            </a:r>
          </a:p>
          <a:p>
            <a:pPr algn="just"/>
            <a:r>
              <a:rPr lang="es-ES" dirty="0"/>
              <a:t>De este modo, todas las familias que colaboran con el AMPA se ven beneficiadas por sus descuentos y ofertas, y además entre todos colaboramos con los comercios del BARRIO.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4EB6F28-8925-4FC9-ABE8-F42C61D6D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BANCO DE UNIFORMES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4" y="2179359"/>
            <a:ext cx="4921135" cy="3390173"/>
          </a:xfrm>
        </p:spPr>
        <p:txBody>
          <a:bodyPr/>
          <a:lstStyle/>
          <a:p>
            <a:pPr algn="just"/>
            <a:r>
              <a:rPr lang="es-ES" dirty="0"/>
              <a:t>Un año más ponemos en marcha el. proyecto para el intercambio de prendas deportivas entre las familias del centro, fomentando así el </a:t>
            </a:r>
            <a:r>
              <a:rPr lang="es-ES" b="1" dirty="0"/>
              <a:t>ahorro económico</a:t>
            </a:r>
            <a:r>
              <a:rPr lang="es-ES" dirty="0"/>
              <a:t>, además del </a:t>
            </a:r>
            <a:r>
              <a:rPr lang="es-ES" b="1" dirty="0"/>
              <a:t>consumo responsable</a:t>
            </a:r>
            <a:r>
              <a:rPr lang="es-ES" dirty="0"/>
              <a:t> y el aprovechamiento de los recursos.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Este año han sido </a:t>
            </a:r>
            <a:r>
              <a:rPr lang="es-ES" b="1" dirty="0"/>
              <a:t>más de 70 </a:t>
            </a:r>
            <a:r>
              <a:rPr lang="es-ES" dirty="0"/>
              <a:t>las familias beneficiadas.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5B11FC7-ABBE-40BF-9B1A-920818F5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1" y="2159945"/>
            <a:ext cx="49418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LOTERÍA DE NAVIDAD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4" y="2137803"/>
            <a:ext cx="4921135" cy="3478651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Este año, debido a las limitaciones sanitarias por la pandemia y pensando en la seguridad de todas las familias y personal del Colegio, se vuelve a ofrecer la lotería de Navidad reservando y poniendo a disposición de todo el Colegio un número en la administración de lotería de la Plaza de la Emperatriz. </a:t>
            </a:r>
          </a:p>
          <a:p>
            <a:pPr marL="0" indent="0" algn="just">
              <a:buNone/>
            </a:pPr>
            <a:r>
              <a:rPr lang="es-ES" dirty="0"/>
              <a:t>El número elegido en esta ocasión es el 30.932.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C9B7B47-58D8-45AB-A540-F22E7454C32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6" y="2209008"/>
            <a:ext cx="5316051" cy="333624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003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DECORACIÓN NAVIDEÑA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4" y="2730893"/>
            <a:ext cx="4921135" cy="355641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Este año se ha n la decoración de la capilla, con una pequeña muestra del belén que todos los años, tradicionalmente, se instala en portería con ayuda del AMPA 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Esperamos poder retomar pronto las antiguas tradiciones, lo cual será muestra de que todo vuelve a la normalidad.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203057D-5AC0-437B-938A-2E34582BE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33" y="1952692"/>
            <a:ext cx="3450067" cy="19360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1519CA-A73C-4792-BC04-950002CB8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099" y="3554003"/>
            <a:ext cx="4340225" cy="27588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4598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CONCURSOS NAVIDEÑOS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xmlns="" id="{9FB2A51C-0404-4103-AB48-B9E9652A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4" y="2273693"/>
            <a:ext cx="4921135" cy="355641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Se retoma la tradición de los concursos navideños del AMPA. En esta ocasión, nuestros alumnos y alumnas participan elaborando adornos para decorar el Árbol de los Deseos que se ubicó en portería. </a:t>
            </a:r>
          </a:p>
          <a:p>
            <a:pPr marL="0" indent="0" algn="just">
              <a:buNone/>
            </a:pPr>
            <a:r>
              <a:rPr lang="es-ES" dirty="0"/>
              <a:t>Los ganadores recibieron una tarjeta regalo por importe de 25€ para su uso en cualquiera de los establecimientos colaboradores con el AMPA (o, en caso de los no socios, la cuota de un año de la Asociación).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CCBE1EF-CE73-4CA4-AD60-78550D83A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32" y="1992328"/>
            <a:ext cx="5000625" cy="41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/>
              <a:t>CONCURSOS NAVIDEÑOS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9FC1946-A552-4CFF-82D5-C382858436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86191" y="-5616901"/>
            <a:ext cx="1019618" cy="1219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52D367-861D-47F7-93AD-4F047897E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61" y="5597022"/>
            <a:ext cx="883027" cy="81001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66058FF-488E-4066-8E92-6BFC8FEB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76" y="2016571"/>
            <a:ext cx="209921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69EEFA20-8104-4831-8143-19EED2AD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58" y="2016571"/>
            <a:ext cx="209921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0AA46422-8D15-40E4-8BE3-B774FA93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40" y="2016571"/>
            <a:ext cx="209921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C1F642E8-DA30-47EB-B6E0-4967F7C3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22" y="2016571"/>
            <a:ext cx="209921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34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7_TF11437505.potx" id="{A814AFD0-4982-44B2-B11C-36632E99DE22}" vid="{FCAA5BDB-2F44-4F34-9873-F8ED54E0AC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{5963E60F-C28A-4133-BF7E-4D4084848B67}tf11437505_win32</Template>
  <TotalTime>70</TotalTime>
  <Words>626</Words>
  <Application>Microsoft Office PowerPoint</Application>
  <PresentationFormat>Panorámica</PresentationFormat>
  <Paragraphs>48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Georgia Pro Cond Light</vt:lpstr>
      <vt:lpstr>Speak Pro</vt:lpstr>
      <vt:lpstr>RetrospectVTI</vt:lpstr>
      <vt:lpstr>MEMORIA DE ACTIVIDADES AMPA ESCOLAPIAS CARABANCHEL </vt:lpstr>
      <vt:lpstr>VUELTA A LA NORMALIDAD</vt:lpstr>
      <vt:lpstr>SER SOCIO TIENE VENTAJAS</vt:lpstr>
      <vt:lpstr>ESTABLECIMIENTOS COLABORADORES</vt:lpstr>
      <vt:lpstr>BANCO DE UNIFORMES</vt:lpstr>
      <vt:lpstr>LOTERÍA DE NAVIDAD</vt:lpstr>
      <vt:lpstr>DECORACIÓN NAVIDEÑA</vt:lpstr>
      <vt:lpstr>CONCURSOS NAVIDEÑOS</vt:lpstr>
      <vt:lpstr>CONCURSOS NAVIDEÑOS</vt:lpstr>
      <vt:lpstr>SORTEO DE CESTAS NAVIDEÑAS</vt:lpstr>
      <vt:lpstr>SORTEO CLAUSURA 150 ANIVERSARIO DEL COLEGIO </vt:lpstr>
      <vt:lpstr>GRADUACIÓN BACHILLERATO</vt:lpstr>
      <vt:lpstr>¡GRACIAS POR COLABORAR!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Lorem Ipsum</dc:title>
  <dc:creator>CASTILLO GUTIÉRREZ M Angeles O-ES</dc:creator>
  <cp:lastModifiedBy>Usuario</cp:lastModifiedBy>
  <cp:revision>11</cp:revision>
  <cp:lastPrinted>2022-06-15T20:13:47Z</cp:lastPrinted>
  <dcterms:created xsi:type="dcterms:W3CDTF">2022-06-13T16:51:20Z</dcterms:created>
  <dcterms:modified xsi:type="dcterms:W3CDTF">2022-06-16T19:11:24Z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07222825-62ea-40f3-96b5-5375c07996e2_Enabled">
    <vt:lpwstr>true</vt:lpwstr>
  </property>
  <property fmtid="{D5CDD505-2E9C-101B-9397-08002B2CF9AE}" pid="4" name="MSIP_Label_07222825-62ea-40f3-96b5-5375c07996e2_SetDate">
    <vt:lpwstr>2022-06-15T20:19:59Z</vt:lpwstr>
  </property>
  <property fmtid="{D5CDD505-2E9C-101B-9397-08002B2CF9AE}" pid="5" name="MSIP_Label_07222825-62ea-40f3-96b5-5375c07996e2_Method">
    <vt:lpwstr>Privileged</vt:lpwstr>
  </property>
  <property fmtid="{D5CDD505-2E9C-101B-9397-08002B2CF9AE}" pid="6" name="MSIP_Label_07222825-62ea-40f3-96b5-5375c07996e2_Name">
    <vt:lpwstr>unrestricted_parent.2</vt:lpwstr>
  </property>
  <property fmtid="{D5CDD505-2E9C-101B-9397-08002B2CF9AE}" pid="7" name="MSIP_Label_07222825-62ea-40f3-96b5-5375c07996e2_SiteId">
    <vt:lpwstr>90c7a20a-f34b-40bf-bc48-b9253b6f5d20</vt:lpwstr>
  </property>
  <property fmtid="{D5CDD505-2E9C-101B-9397-08002B2CF9AE}" pid="8" name="MSIP_Label_07222825-62ea-40f3-96b5-5375c07996e2_ActionId">
    <vt:lpwstr>627f0cf1-c17c-4889-b925-68d5ce9eabc7</vt:lpwstr>
  </property>
  <property fmtid="{D5CDD505-2E9C-101B-9397-08002B2CF9AE}" pid="9" name="MSIP_Label_07222825-62ea-40f3-96b5-5375c07996e2_ContentBits">
    <vt:lpwstr>0</vt:lpwstr>
  </property>
</Properties>
</file>